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6" r:id="rId9"/>
    <p:sldId id="261" r:id="rId10"/>
    <p:sldId id="262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E70"/>
    <a:srgbClr val="EBEEF6"/>
    <a:srgbClr val="7AC6AE"/>
    <a:srgbClr val="3D9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C41CD-FE1B-458B-AC2C-BBA3A7588CD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309C2B2-5409-4181-875A-49B4C090B977}">
      <dgm:prSet phldrT="[文字]"/>
      <dgm:spPr>
        <a:solidFill>
          <a:srgbClr val="3D92C8"/>
        </a:solidFill>
        <a:ln>
          <a:noFill/>
        </a:ln>
      </dgm:spPr>
      <dgm:t>
        <a:bodyPr/>
        <a:lstStyle/>
        <a:p>
          <a:endParaRPr lang="zh-TW" altLang="en-US" dirty="0">
            <a:solidFill>
              <a:srgbClr val="EBEEF6"/>
            </a:solidFill>
            <a:latin typeface="Raleway" panose="020B0003030101060003" pitchFamily="34" charset="0"/>
          </a:endParaRPr>
        </a:p>
      </dgm:t>
    </dgm:pt>
    <dgm:pt modelId="{70520EC6-25E5-479C-89C4-76532E878B51}" type="parTrans" cxnId="{E996DC24-AB1E-4BCE-90B1-1F6C728E458F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F0CE4190-3BE7-4918-B793-034F91BD6454}" type="sibTrans" cxnId="{E996DC24-AB1E-4BCE-90B1-1F6C728E458F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6C963023-932E-41E4-BB1E-F255809AF226}">
      <dgm:prSet phldrT="[文字]"/>
      <dgm:spPr>
        <a:solidFill>
          <a:srgbClr val="EBEEF6"/>
        </a:solidFill>
        <a:ln>
          <a:solidFill>
            <a:srgbClr val="353E70"/>
          </a:solidFill>
        </a:ln>
      </dgm:spPr>
      <dgm:t>
        <a:bodyPr/>
        <a:lstStyle/>
        <a:p>
          <a:endParaRPr lang="zh-TW" altLang="en-US" dirty="0">
            <a:solidFill>
              <a:srgbClr val="EBEEF6"/>
            </a:solidFill>
            <a:latin typeface="Raleway" panose="020B0003030101060003" pitchFamily="34" charset="0"/>
          </a:endParaRPr>
        </a:p>
      </dgm:t>
    </dgm:pt>
    <dgm:pt modelId="{5595C312-E2A4-470E-802D-2F909D15F1CD}" type="parTrans" cxnId="{1F863F4D-F620-4EE5-AB87-B80939715BB0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4F6EC742-C18D-40D0-89AB-2E583D05E42B}" type="sibTrans" cxnId="{1F863F4D-F620-4EE5-AB87-B80939715BB0}">
      <dgm:prSet/>
      <dgm:spPr>
        <a:solidFill>
          <a:srgbClr val="7AC6AE"/>
        </a:solidFill>
      </dgm:spPr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338FA6B4-CD33-49AB-970E-8048DDB2F6B8}">
      <dgm:prSet phldrT="[文字]"/>
      <dgm:spPr>
        <a:solidFill>
          <a:srgbClr val="EBEEF6"/>
        </a:solidFill>
        <a:ln>
          <a:solidFill>
            <a:srgbClr val="353E70"/>
          </a:solidFill>
        </a:ln>
      </dgm:spPr>
      <dgm:t>
        <a:bodyPr/>
        <a:lstStyle/>
        <a:p>
          <a:endParaRPr lang="zh-TW" altLang="en-US" dirty="0">
            <a:solidFill>
              <a:srgbClr val="EBEEF6"/>
            </a:solidFill>
            <a:latin typeface="Raleway" panose="020B0003030101060003" pitchFamily="34" charset="0"/>
          </a:endParaRPr>
        </a:p>
      </dgm:t>
    </dgm:pt>
    <dgm:pt modelId="{DEC91E04-C926-4512-8162-F2DDC33C0A11}" type="parTrans" cxnId="{B7A9F050-914A-4BEC-AF1C-06153E93FDFD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5E907198-AD26-43E6-AAFF-A5432E1A57AC}" type="sibTrans" cxnId="{B7A9F050-914A-4BEC-AF1C-06153E93FDFD}">
      <dgm:prSet/>
      <dgm:spPr>
        <a:solidFill>
          <a:srgbClr val="7AC6AE"/>
        </a:solidFill>
      </dgm:spPr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F5E63F84-87F5-4D23-89F5-8B8AE46B8D40}">
      <dgm:prSet phldrT="[文字]"/>
      <dgm:spPr>
        <a:solidFill>
          <a:srgbClr val="EBEEF6"/>
        </a:solidFill>
        <a:ln>
          <a:solidFill>
            <a:srgbClr val="353E70"/>
          </a:solidFill>
        </a:ln>
      </dgm:spPr>
      <dgm:t>
        <a:bodyPr/>
        <a:lstStyle/>
        <a:p>
          <a:endParaRPr lang="zh-TW" altLang="en-US" dirty="0">
            <a:solidFill>
              <a:srgbClr val="EBEEF6"/>
            </a:solidFill>
            <a:latin typeface="Raleway" panose="020B0003030101060003" pitchFamily="34" charset="0"/>
          </a:endParaRPr>
        </a:p>
      </dgm:t>
    </dgm:pt>
    <dgm:pt modelId="{8987863A-7C3B-40D8-8FF1-DBB62ABD0D49}" type="parTrans" cxnId="{671AE5FA-86DF-48D0-BBD8-64929CEE7908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AA86968E-89B8-49C1-8854-F7C18723E68C}" type="sibTrans" cxnId="{671AE5FA-86DF-48D0-BBD8-64929CEE7908}">
      <dgm:prSet/>
      <dgm:spPr>
        <a:solidFill>
          <a:srgbClr val="7AC6AE"/>
        </a:solidFill>
      </dgm:spPr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288C566B-80F4-4258-A09D-01C11576D89E}">
      <dgm:prSet phldrT="[文字]"/>
      <dgm:spPr>
        <a:solidFill>
          <a:srgbClr val="EBEEF6"/>
        </a:solidFill>
        <a:ln>
          <a:solidFill>
            <a:srgbClr val="353E70"/>
          </a:solidFill>
        </a:ln>
      </dgm:spPr>
      <dgm:t>
        <a:bodyPr/>
        <a:lstStyle/>
        <a:p>
          <a:endParaRPr lang="zh-TW" altLang="en-US" dirty="0">
            <a:solidFill>
              <a:srgbClr val="EBEEF6"/>
            </a:solidFill>
            <a:latin typeface="Raleway" panose="020B0003030101060003" pitchFamily="34" charset="0"/>
          </a:endParaRPr>
        </a:p>
      </dgm:t>
    </dgm:pt>
    <dgm:pt modelId="{F680F275-A0A6-4D3F-B9C1-D96B6D6BE0E9}" type="parTrans" cxnId="{CBB0FF24-0C23-4E6C-84C0-0798392E76B3}">
      <dgm:prSet/>
      <dgm:spPr/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0E91BF7A-EDCA-44E0-9596-DBE0DD92F3EC}" type="sibTrans" cxnId="{CBB0FF24-0C23-4E6C-84C0-0798392E76B3}">
      <dgm:prSet/>
      <dgm:spPr>
        <a:solidFill>
          <a:srgbClr val="7AC6AE"/>
        </a:solidFill>
      </dgm:spPr>
      <dgm:t>
        <a:bodyPr/>
        <a:lstStyle/>
        <a:p>
          <a:endParaRPr lang="zh-TW" altLang="en-US">
            <a:latin typeface="Raleway" panose="020B0003030101060003" pitchFamily="34" charset="0"/>
          </a:endParaRPr>
        </a:p>
      </dgm:t>
    </dgm:pt>
    <dgm:pt modelId="{37F8A8E5-0352-4723-8EDC-07E395350C1E}" type="pres">
      <dgm:prSet presAssocID="{750C41CD-FE1B-458B-AC2C-BBA3A7588CD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E7BEA80-EEA7-444E-9044-F611B5FC5FA6}" type="pres">
      <dgm:prSet presAssocID="{7309C2B2-5409-4181-875A-49B4C090B977}" presName="centerShape" presStyleLbl="node0" presStyleIdx="0" presStyleCnt="1" custScaleX="71817" custScaleY="71817"/>
      <dgm:spPr/>
      <dgm:t>
        <a:bodyPr/>
        <a:lstStyle/>
        <a:p>
          <a:endParaRPr lang="zh-TW" altLang="en-US"/>
        </a:p>
      </dgm:t>
    </dgm:pt>
    <dgm:pt modelId="{B14445BC-B42E-4DA9-9C9F-304F75BEEC95}" type="pres">
      <dgm:prSet presAssocID="{6C963023-932E-41E4-BB1E-F255809AF226}" presName="node" presStyleLbl="node1" presStyleIdx="0" presStyleCnt="4" custScaleX="149520" custScaleY="149519" custRadScaleRad="9424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1890EF-1DD9-4F37-9F45-6E09B0755E0D}" type="pres">
      <dgm:prSet presAssocID="{6C963023-932E-41E4-BB1E-F255809AF226}" presName="dummy" presStyleCnt="0"/>
      <dgm:spPr/>
    </dgm:pt>
    <dgm:pt modelId="{3B0D88A0-421E-44E2-BE29-BA8CB1A2B44B}" type="pres">
      <dgm:prSet presAssocID="{4F6EC742-C18D-40D0-89AB-2E583D05E42B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114332B0-367C-42D4-9733-F1ABA5AD0714}" type="pres">
      <dgm:prSet presAssocID="{338FA6B4-CD33-49AB-970E-8048DDB2F6B8}" presName="node" presStyleLbl="node1" presStyleIdx="1" presStyleCnt="4" custScaleX="149520" custScaleY="149519" custRadScaleRad="9366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D35A37-79B2-453B-97B6-8FB918C50A28}" type="pres">
      <dgm:prSet presAssocID="{338FA6B4-CD33-49AB-970E-8048DDB2F6B8}" presName="dummy" presStyleCnt="0"/>
      <dgm:spPr/>
    </dgm:pt>
    <dgm:pt modelId="{728A414D-E271-44C4-A0F1-D07F802A37AE}" type="pres">
      <dgm:prSet presAssocID="{5E907198-AD26-43E6-AAFF-A5432E1A57AC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BE62B291-7968-4EAA-BE4C-2AD091A1569B}" type="pres">
      <dgm:prSet presAssocID="{F5E63F84-87F5-4D23-89F5-8B8AE46B8D40}" presName="node" presStyleLbl="node1" presStyleIdx="2" presStyleCnt="4" custScaleX="149520" custScaleY="149519" custRadScaleRad="9424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114BF6-3D8B-4E60-A8CB-6240AE0E66B7}" type="pres">
      <dgm:prSet presAssocID="{F5E63F84-87F5-4D23-89F5-8B8AE46B8D40}" presName="dummy" presStyleCnt="0"/>
      <dgm:spPr/>
    </dgm:pt>
    <dgm:pt modelId="{9A725A5C-E103-440D-89D3-AEDD61B258E1}" type="pres">
      <dgm:prSet presAssocID="{AA86968E-89B8-49C1-8854-F7C18723E68C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DDE66F9B-1CB0-4937-A412-E3582CEB9C69}" type="pres">
      <dgm:prSet presAssocID="{288C566B-80F4-4258-A09D-01C11576D89E}" presName="node" presStyleLbl="node1" presStyleIdx="3" presStyleCnt="4" custScaleX="149520" custScaleY="149519" custRadScaleRad="9366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47A360-3E06-4156-AAB1-2CBCFF60C674}" type="pres">
      <dgm:prSet presAssocID="{288C566B-80F4-4258-A09D-01C11576D89E}" presName="dummy" presStyleCnt="0"/>
      <dgm:spPr/>
    </dgm:pt>
    <dgm:pt modelId="{0431FDDE-CF62-48FD-B9CD-B32E1335CB1D}" type="pres">
      <dgm:prSet presAssocID="{0E91BF7A-EDCA-44E0-9596-DBE0DD92F3EC}" presName="sibTrans" presStyleLbl="sibTrans2D1" presStyleIdx="3" presStyleCnt="4"/>
      <dgm:spPr/>
      <dgm:t>
        <a:bodyPr/>
        <a:lstStyle/>
        <a:p>
          <a:endParaRPr lang="zh-TW" altLang="en-US"/>
        </a:p>
      </dgm:t>
    </dgm:pt>
  </dgm:ptLst>
  <dgm:cxnLst>
    <dgm:cxn modelId="{AB35124E-C6F3-42E1-8E34-FEFB546F6178}" type="presOf" srcId="{750C41CD-FE1B-458B-AC2C-BBA3A7588CD9}" destId="{37F8A8E5-0352-4723-8EDC-07E395350C1E}" srcOrd="0" destOrd="0" presId="urn:microsoft.com/office/officeart/2005/8/layout/radial6"/>
    <dgm:cxn modelId="{A743C2D9-0C4F-4528-BA57-1B9307A09F1B}" type="presOf" srcId="{288C566B-80F4-4258-A09D-01C11576D89E}" destId="{DDE66F9B-1CB0-4937-A412-E3582CEB9C69}" srcOrd="0" destOrd="0" presId="urn:microsoft.com/office/officeart/2005/8/layout/radial6"/>
    <dgm:cxn modelId="{E996DC24-AB1E-4BCE-90B1-1F6C728E458F}" srcId="{750C41CD-FE1B-458B-AC2C-BBA3A7588CD9}" destId="{7309C2B2-5409-4181-875A-49B4C090B977}" srcOrd="0" destOrd="0" parTransId="{70520EC6-25E5-479C-89C4-76532E878B51}" sibTransId="{F0CE4190-3BE7-4918-B793-034F91BD6454}"/>
    <dgm:cxn modelId="{DE13C121-1916-4B89-AC06-4AE58FF16E91}" type="presOf" srcId="{5E907198-AD26-43E6-AAFF-A5432E1A57AC}" destId="{728A414D-E271-44C4-A0F1-D07F802A37AE}" srcOrd="0" destOrd="0" presId="urn:microsoft.com/office/officeart/2005/8/layout/radial6"/>
    <dgm:cxn modelId="{B7A9F050-914A-4BEC-AF1C-06153E93FDFD}" srcId="{7309C2B2-5409-4181-875A-49B4C090B977}" destId="{338FA6B4-CD33-49AB-970E-8048DDB2F6B8}" srcOrd="1" destOrd="0" parTransId="{DEC91E04-C926-4512-8162-F2DDC33C0A11}" sibTransId="{5E907198-AD26-43E6-AAFF-A5432E1A57AC}"/>
    <dgm:cxn modelId="{671AE5FA-86DF-48D0-BBD8-64929CEE7908}" srcId="{7309C2B2-5409-4181-875A-49B4C090B977}" destId="{F5E63F84-87F5-4D23-89F5-8B8AE46B8D40}" srcOrd="2" destOrd="0" parTransId="{8987863A-7C3B-40D8-8FF1-DBB62ABD0D49}" sibTransId="{AA86968E-89B8-49C1-8854-F7C18723E68C}"/>
    <dgm:cxn modelId="{995E7DD9-B0A0-4F29-9326-1C6AD4DDAFB8}" type="presOf" srcId="{F5E63F84-87F5-4D23-89F5-8B8AE46B8D40}" destId="{BE62B291-7968-4EAA-BE4C-2AD091A1569B}" srcOrd="0" destOrd="0" presId="urn:microsoft.com/office/officeart/2005/8/layout/radial6"/>
    <dgm:cxn modelId="{FA97E0BD-FC3E-4131-BA8F-EE2BB9CB7E9D}" type="presOf" srcId="{6C963023-932E-41E4-BB1E-F255809AF226}" destId="{B14445BC-B42E-4DA9-9C9F-304F75BEEC95}" srcOrd="0" destOrd="0" presId="urn:microsoft.com/office/officeart/2005/8/layout/radial6"/>
    <dgm:cxn modelId="{1F863F4D-F620-4EE5-AB87-B80939715BB0}" srcId="{7309C2B2-5409-4181-875A-49B4C090B977}" destId="{6C963023-932E-41E4-BB1E-F255809AF226}" srcOrd="0" destOrd="0" parTransId="{5595C312-E2A4-470E-802D-2F909D15F1CD}" sibTransId="{4F6EC742-C18D-40D0-89AB-2E583D05E42B}"/>
    <dgm:cxn modelId="{CBB0FF24-0C23-4E6C-84C0-0798392E76B3}" srcId="{7309C2B2-5409-4181-875A-49B4C090B977}" destId="{288C566B-80F4-4258-A09D-01C11576D89E}" srcOrd="3" destOrd="0" parTransId="{F680F275-A0A6-4D3F-B9C1-D96B6D6BE0E9}" sibTransId="{0E91BF7A-EDCA-44E0-9596-DBE0DD92F3EC}"/>
    <dgm:cxn modelId="{BBFC4200-14EA-4258-858A-2C31F64F30F8}" type="presOf" srcId="{7309C2B2-5409-4181-875A-49B4C090B977}" destId="{8E7BEA80-EEA7-444E-9044-F611B5FC5FA6}" srcOrd="0" destOrd="0" presId="urn:microsoft.com/office/officeart/2005/8/layout/radial6"/>
    <dgm:cxn modelId="{AF01F03A-854A-447C-A481-B93437EAE42F}" type="presOf" srcId="{338FA6B4-CD33-49AB-970E-8048DDB2F6B8}" destId="{114332B0-367C-42D4-9733-F1ABA5AD0714}" srcOrd="0" destOrd="0" presId="urn:microsoft.com/office/officeart/2005/8/layout/radial6"/>
    <dgm:cxn modelId="{7DB60308-FD51-4DE2-91CF-1B31ECE6B6AD}" type="presOf" srcId="{0E91BF7A-EDCA-44E0-9596-DBE0DD92F3EC}" destId="{0431FDDE-CF62-48FD-B9CD-B32E1335CB1D}" srcOrd="0" destOrd="0" presId="urn:microsoft.com/office/officeart/2005/8/layout/radial6"/>
    <dgm:cxn modelId="{F35AA489-DC06-4C03-B072-7D6E8B6D39FD}" type="presOf" srcId="{AA86968E-89B8-49C1-8854-F7C18723E68C}" destId="{9A725A5C-E103-440D-89D3-AEDD61B258E1}" srcOrd="0" destOrd="0" presId="urn:microsoft.com/office/officeart/2005/8/layout/radial6"/>
    <dgm:cxn modelId="{2763493B-5BBB-4109-86FE-18E45962C89D}" type="presOf" srcId="{4F6EC742-C18D-40D0-89AB-2E583D05E42B}" destId="{3B0D88A0-421E-44E2-BE29-BA8CB1A2B44B}" srcOrd="0" destOrd="0" presId="urn:microsoft.com/office/officeart/2005/8/layout/radial6"/>
    <dgm:cxn modelId="{771556D9-7A6A-4D97-A41F-9BB4D7675ADB}" type="presParOf" srcId="{37F8A8E5-0352-4723-8EDC-07E395350C1E}" destId="{8E7BEA80-EEA7-444E-9044-F611B5FC5FA6}" srcOrd="0" destOrd="0" presId="urn:microsoft.com/office/officeart/2005/8/layout/radial6"/>
    <dgm:cxn modelId="{41EB0201-22D6-4742-8B3A-F38489ADE418}" type="presParOf" srcId="{37F8A8E5-0352-4723-8EDC-07E395350C1E}" destId="{B14445BC-B42E-4DA9-9C9F-304F75BEEC95}" srcOrd="1" destOrd="0" presId="urn:microsoft.com/office/officeart/2005/8/layout/radial6"/>
    <dgm:cxn modelId="{D0F9C429-36DD-4A16-AA4D-A348798D24CB}" type="presParOf" srcId="{37F8A8E5-0352-4723-8EDC-07E395350C1E}" destId="{C11890EF-1DD9-4F37-9F45-6E09B0755E0D}" srcOrd="2" destOrd="0" presId="urn:microsoft.com/office/officeart/2005/8/layout/radial6"/>
    <dgm:cxn modelId="{EC500279-8643-40EC-A4C1-FD9408B0FC25}" type="presParOf" srcId="{37F8A8E5-0352-4723-8EDC-07E395350C1E}" destId="{3B0D88A0-421E-44E2-BE29-BA8CB1A2B44B}" srcOrd="3" destOrd="0" presId="urn:microsoft.com/office/officeart/2005/8/layout/radial6"/>
    <dgm:cxn modelId="{1CDEDE1C-78A8-43E4-A597-FD26AE6014FC}" type="presParOf" srcId="{37F8A8E5-0352-4723-8EDC-07E395350C1E}" destId="{114332B0-367C-42D4-9733-F1ABA5AD0714}" srcOrd="4" destOrd="0" presId="urn:microsoft.com/office/officeart/2005/8/layout/radial6"/>
    <dgm:cxn modelId="{7E982890-2809-47B0-817F-3CFAD0D03627}" type="presParOf" srcId="{37F8A8E5-0352-4723-8EDC-07E395350C1E}" destId="{9DD35A37-79B2-453B-97B6-8FB918C50A28}" srcOrd="5" destOrd="0" presId="urn:microsoft.com/office/officeart/2005/8/layout/radial6"/>
    <dgm:cxn modelId="{8699F4CB-4236-45BA-8C46-63E2CCA891D9}" type="presParOf" srcId="{37F8A8E5-0352-4723-8EDC-07E395350C1E}" destId="{728A414D-E271-44C4-A0F1-D07F802A37AE}" srcOrd="6" destOrd="0" presId="urn:microsoft.com/office/officeart/2005/8/layout/radial6"/>
    <dgm:cxn modelId="{C393A413-9376-4DC8-B41B-D1796CB12C53}" type="presParOf" srcId="{37F8A8E5-0352-4723-8EDC-07E395350C1E}" destId="{BE62B291-7968-4EAA-BE4C-2AD091A1569B}" srcOrd="7" destOrd="0" presId="urn:microsoft.com/office/officeart/2005/8/layout/radial6"/>
    <dgm:cxn modelId="{D7B65946-1137-4333-AA7A-1D71E4336F47}" type="presParOf" srcId="{37F8A8E5-0352-4723-8EDC-07E395350C1E}" destId="{B8114BF6-3D8B-4E60-A8CB-6240AE0E66B7}" srcOrd="8" destOrd="0" presId="urn:microsoft.com/office/officeart/2005/8/layout/radial6"/>
    <dgm:cxn modelId="{5E374C52-919B-4E83-92E5-93F520F18151}" type="presParOf" srcId="{37F8A8E5-0352-4723-8EDC-07E395350C1E}" destId="{9A725A5C-E103-440D-89D3-AEDD61B258E1}" srcOrd="9" destOrd="0" presId="urn:microsoft.com/office/officeart/2005/8/layout/radial6"/>
    <dgm:cxn modelId="{7F6D1176-B0D4-446D-8649-5A9E8FAF04A7}" type="presParOf" srcId="{37F8A8E5-0352-4723-8EDC-07E395350C1E}" destId="{DDE66F9B-1CB0-4937-A412-E3582CEB9C69}" srcOrd="10" destOrd="0" presId="urn:microsoft.com/office/officeart/2005/8/layout/radial6"/>
    <dgm:cxn modelId="{4CEB9C97-9F5F-4694-9F7A-69D4BE0E9C26}" type="presParOf" srcId="{37F8A8E5-0352-4723-8EDC-07E395350C1E}" destId="{F947A360-3E06-4156-AAB1-2CBCFF60C674}" srcOrd="11" destOrd="0" presId="urn:microsoft.com/office/officeart/2005/8/layout/radial6"/>
    <dgm:cxn modelId="{18B55E10-38A4-43EE-94B7-1207DD78C6ED}" type="presParOf" srcId="{37F8A8E5-0352-4723-8EDC-07E395350C1E}" destId="{0431FDDE-CF62-48FD-B9CD-B32E1335CB1D}" srcOrd="12" destOrd="0" presId="urn:microsoft.com/office/officeart/2005/8/layout/radial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1FDDE-CF62-48FD-B9CD-B32E1335CB1D}">
      <dsp:nvSpPr>
        <dsp:cNvPr id="0" name=""/>
        <dsp:cNvSpPr/>
      </dsp:nvSpPr>
      <dsp:spPr>
        <a:xfrm>
          <a:off x="1074721" y="592081"/>
          <a:ext cx="3349366" cy="3349366"/>
        </a:xfrm>
        <a:prstGeom prst="blockArc">
          <a:avLst>
            <a:gd name="adj1" fmla="val 10991540"/>
            <a:gd name="adj2" fmla="val 15987383"/>
            <a:gd name="adj3" fmla="val 4639"/>
          </a:avLst>
        </a:prstGeom>
        <a:solidFill>
          <a:srgbClr val="7AC6A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25A5C-E103-440D-89D3-AEDD61B258E1}">
      <dsp:nvSpPr>
        <dsp:cNvPr id="0" name=""/>
        <dsp:cNvSpPr/>
      </dsp:nvSpPr>
      <dsp:spPr>
        <a:xfrm>
          <a:off x="1074721" y="409888"/>
          <a:ext cx="3349366" cy="3349366"/>
        </a:xfrm>
        <a:prstGeom prst="blockArc">
          <a:avLst>
            <a:gd name="adj1" fmla="val 5612617"/>
            <a:gd name="adj2" fmla="val 10608460"/>
            <a:gd name="adj3" fmla="val 4639"/>
          </a:avLst>
        </a:prstGeom>
        <a:solidFill>
          <a:srgbClr val="7AC6A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A414D-E271-44C4-A0F1-D07F802A37AE}">
      <dsp:nvSpPr>
        <dsp:cNvPr id="0" name=""/>
        <dsp:cNvSpPr/>
      </dsp:nvSpPr>
      <dsp:spPr>
        <a:xfrm>
          <a:off x="872504" y="409888"/>
          <a:ext cx="3349366" cy="3349366"/>
        </a:xfrm>
        <a:prstGeom prst="blockArc">
          <a:avLst>
            <a:gd name="adj1" fmla="val 191540"/>
            <a:gd name="adj2" fmla="val 5187383"/>
            <a:gd name="adj3" fmla="val 4639"/>
          </a:avLst>
        </a:prstGeom>
        <a:solidFill>
          <a:srgbClr val="7AC6A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D88A0-421E-44E2-BE29-BA8CB1A2B44B}">
      <dsp:nvSpPr>
        <dsp:cNvPr id="0" name=""/>
        <dsp:cNvSpPr/>
      </dsp:nvSpPr>
      <dsp:spPr>
        <a:xfrm>
          <a:off x="872504" y="592081"/>
          <a:ext cx="3349366" cy="3349366"/>
        </a:xfrm>
        <a:prstGeom prst="blockArc">
          <a:avLst>
            <a:gd name="adj1" fmla="val 16412617"/>
            <a:gd name="adj2" fmla="val 21408460"/>
            <a:gd name="adj3" fmla="val 4639"/>
          </a:avLst>
        </a:prstGeom>
        <a:solidFill>
          <a:srgbClr val="7AC6A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BEA80-EEA7-444E-9044-F611B5FC5FA6}">
      <dsp:nvSpPr>
        <dsp:cNvPr id="0" name=""/>
        <dsp:cNvSpPr/>
      </dsp:nvSpPr>
      <dsp:spPr>
        <a:xfrm>
          <a:off x="2094805" y="1622177"/>
          <a:ext cx="1106981" cy="1106981"/>
        </a:xfrm>
        <a:prstGeom prst="ellipse">
          <a:avLst/>
        </a:prstGeom>
        <a:solidFill>
          <a:srgbClr val="3D92C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4900" kern="1200" dirty="0">
            <a:solidFill>
              <a:srgbClr val="EBEEF6"/>
            </a:solidFill>
            <a:latin typeface="Raleway" panose="020B0003030101060003" pitchFamily="34" charset="0"/>
          </a:endParaRPr>
        </a:p>
      </dsp:txBody>
      <dsp:txXfrm>
        <a:off x="2256919" y="1784291"/>
        <a:ext cx="782753" cy="782753"/>
      </dsp:txXfrm>
    </dsp:sp>
    <dsp:sp modelId="{B14445BC-B42E-4DA9-9C9F-304F75BEEC95}">
      <dsp:nvSpPr>
        <dsp:cNvPr id="0" name=""/>
        <dsp:cNvSpPr/>
      </dsp:nvSpPr>
      <dsp:spPr>
        <a:xfrm>
          <a:off x="1841655" y="-172582"/>
          <a:ext cx="1613281" cy="1613271"/>
        </a:xfrm>
        <a:prstGeom prst="ellipse">
          <a:avLst/>
        </a:prstGeom>
        <a:solidFill>
          <a:srgbClr val="EBEEF6"/>
        </a:solidFill>
        <a:ln w="12700" cap="flat" cmpd="sng" algn="ctr">
          <a:solidFill>
            <a:srgbClr val="353E7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100" kern="1200" dirty="0">
            <a:solidFill>
              <a:srgbClr val="EBEEF6"/>
            </a:solidFill>
            <a:latin typeface="Raleway" panose="020B0003030101060003" pitchFamily="34" charset="0"/>
          </a:endParaRPr>
        </a:p>
      </dsp:txBody>
      <dsp:txXfrm>
        <a:off x="2077915" y="63676"/>
        <a:ext cx="1140761" cy="1140755"/>
      </dsp:txXfrm>
    </dsp:sp>
    <dsp:sp modelId="{114332B0-367C-42D4-9733-F1ABA5AD0714}">
      <dsp:nvSpPr>
        <dsp:cNvPr id="0" name=""/>
        <dsp:cNvSpPr/>
      </dsp:nvSpPr>
      <dsp:spPr>
        <a:xfrm>
          <a:off x="3373849" y="1369032"/>
          <a:ext cx="1613281" cy="1613271"/>
        </a:xfrm>
        <a:prstGeom prst="ellipse">
          <a:avLst/>
        </a:prstGeom>
        <a:solidFill>
          <a:srgbClr val="EBEEF6"/>
        </a:solidFill>
        <a:ln w="12700" cap="flat" cmpd="sng" algn="ctr">
          <a:solidFill>
            <a:srgbClr val="353E7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100" kern="1200" dirty="0">
            <a:solidFill>
              <a:srgbClr val="EBEEF6"/>
            </a:solidFill>
            <a:latin typeface="Raleway" panose="020B0003030101060003" pitchFamily="34" charset="0"/>
          </a:endParaRPr>
        </a:p>
      </dsp:txBody>
      <dsp:txXfrm>
        <a:off x="3610109" y="1605290"/>
        <a:ext cx="1140761" cy="1140755"/>
      </dsp:txXfrm>
    </dsp:sp>
    <dsp:sp modelId="{BE62B291-7968-4EAA-BE4C-2AD091A1569B}">
      <dsp:nvSpPr>
        <dsp:cNvPr id="0" name=""/>
        <dsp:cNvSpPr/>
      </dsp:nvSpPr>
      <dsp:spPr>
        <a:xfrm>
          <a:off x="1841655" y="2910648"/>
          <a:ext cx="1613281" cy="1613271"/>
        </a:xfrm>
        <a:prstGeom prst="ellipse">
          <a:avLst/>
        </a:prstGeom>
        <a:solidFill>
          <a:srgbClr val="EBEEF6"/>
        </a:solidFill>
        <a:ln w="12700" cap="flat" cmpd="sng" algn="ctr">
          <a:solidFill>
            <a:srgbClr val="353E7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100" kern="1200" dirty="0">
            <a:solidFill>
              <a:srgbClr val="EBEEF6"/>
            </a:solidFill>
            <a:latin typeface="Raleway" panose="020B0003030101060003" pitchFamily="34" charset="0"/>
          </a:endParaRPr>
        </a:p>
      </dsp:txBody>
      <dsp:txXfrm>
        <a:off x="2077915" y="3146906"/>
        <a:ext cx="1140761" cy="1140755"/>
      </dsp:txXfrm>
    </dsp:sp>
    <dsp:sp modelId="{DDE66F9B-1CB0-4937-A412-E3582CEB9C69}">
      <dsp:nvSpPr>
        <dsp:cNvPr id="0" name=""/>
        <dsp:cNvSpPr/>
      </dsp:nvSpPr>
      <dsp:spPr>
        <a:xfrm>
          <a:off x="309462" y="1369032"/>
          <a:ext cx="1613281" cy="1613271"/>
        </a:xfrm>
        <a:prstGeom prst="ellipse">
          <a:avLst/>
        </a:prstGeom>
        <a:solidFill>
          <a:srgbClr val="EBEEF6"/>
        </a:solidFill>
        <a:ln w="12700" cap="flat" cmpd="sng" algn="ctr">
          <a:solidFill>
            <a:srgbClr val="353E7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100" kern="1200" dirty="0">
            <a:solidFill>
              <a:srgbClr val="EBEEF6"/>
            </a:solidFill>
            <a:latin typeface="Raleway" panose="020B0003030101060003" pitchFamily="34" charset="0"/>
          </a:endParaRPr>
        </a:p>
      </dsp:txBody>
      <dsp:txXfrm>
        <a:off x="545722" y="1605290"/>
        <a:ext cx="1140761" cy="1140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9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11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7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0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9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8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3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87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A68CE-FD73-43B3-AE88-AAE4EF95D0F6}" type="datetimeFigureOut">
              <a:rPr lang="zh-TW" altLang="en-US" smtClean="0"/>
              <a:t>2017/1/10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9625D-9975-4252-9605-172DE6D25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8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Raleway" panose="020B0003030101060003" pitchFamily="34" charset="0"/>
              </a:rPr>
              <a:t>Gerli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349875"/>
            <a:ext cx="12192000" cy="1588684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dirty="0" smtClean="0">
                <a:latin typeface="Raleway" panose="020B0003030101060003" pitchFamily="34" charset="0"/>
              </a:rPr>
              <a:t>Leader: </a:t>
            </a:r>
            <a:r>
              <a:rPr lang="en-US" altLang="zh-TW" dirty="0" err="1" smtClean="0">
                <a:latin typeface="Raleway" panose="020B0003030101060003" pitchFamily="34" charset="0"/>
              </a:rPr>
              <a:t>SunnerLi</a:t>
            </a:r>
            <a:endParaRPr lang="en-US" altLang="zh-TW" dirty="0">
              <a:latin typeface="Raleway" panose="020B00030301010600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dirty="0" smtClean="0">
                <a:latin typeface="Raleway" panose="020B0003030101060003" pitchFamily="34" charset="0"/>
              </a:rPr>
              <a:t>Participation: Han-</a:t>
            </a:r>
            <a:r>
              <a:rPr lang="en-US" altLang="zh-TW" dirty="0" err="1" smtClean="0">
                <a:latin typeface="Raleway" panose="020B0003030101060003" pitchFamily="34" charset="0"/>
              </a:rPr>
              <a:t>xun</a:t>
            </a:r>
            <a:r>
              <a:rPr lang="en-US" altLang="zh-TW" dirty="0" smtClean="0">
                <a:latin typeface="Raleway" panose="020B0003030101060003" pitchFamily="34" charset="0"/>
              </a:rPr>
              <a:t> Huang, Hong-</a:t>
            </a:r>
            <a:r>
              <a:rPr lang="en-US" altLang="zh-TW" dirty="0" err="1" smtClean="0">
                <a:latin typeface="Raleway" panose="020B0003030101060003" pitchFamily="34" charset="0"/>
              </a:rPr>
              <a:t>lun</a:t>
            </a:r>
            <a:r>
              <a:rPr lang="en-US" altLang="zh-TW" dirty="0" smtClean="0">
                <a:latin typeface="Raleway" panose="020B0003030101060003" pitchFamily="34" charset="0"/>
              </a:rPr>
              <a:t> </a:t>
            </a:r>
            <a:r>
              <a:rPr lang="en-US" altLang="zh-TW" dirty="0" err="1" smtClean="0">
                <a:latin typeface="Raleway" panose="020B0003030101060003" pitchFamily="34" charset="0"/>
              </a:rPr>
              <a:t>Jhang</a:t>
            </a:r>
            <a:r>
              <a:rPr lang="en-US" altLang="zh-TW" dirty="0" smtClean="0">
                <a:latin typeface="Raleway" panose="020B0003030101060003" pitchFamily="34" charset="0"/>
              </a:rPr>
              <a:t>, Yu-</a:t>
            </a:r>
            <a:r>
              <a:rPr lang="en-US" altLang="zh-TW" dirty="0" err="1" smtClean="0">
                <a:latin typeface="Raleway" panose="020B0003030101060003" pitchFamily="34" charset="0"/>
              </a:rPr>
              <a:t>syuan</a:t>
            </a:r>
            <a:r>
              <a:rPr lang="en-US" altLang="zh-TW" dirty="0" smtClean="0">
                <a:latin typeface="Raleway" panose="020B0003030101060003" pitchFamily="34" charset="0"/>
              </a:rPr>
              <a:t> Hu, </a:t>
            </a:r>
            <a:r>
              <a:rPr lang="en-US" altLang="zh-TW" dirty="0" err="1" smtClean="0">
                <a:latin typeface="Raleway" panose="020B0003030101060003" pitchFamily="34" charset="0"/>
              </a:rPr>
              <a:t>Jyun-wei</a:t>
            </a:r>
            <a:r>
              <a:rPr lang="en-US" altLang="zh-TW" dirty="0" smtClean="0">
                <a:latin typeface="Raleway" panose="020B0003030101060003" pitchFamily="34" charset="0"/>
              </a:rPr>
              <a:t> Huang, Yi-</a:t>
            </a:r>
            <a:r>
              <a:rPr lang="en-US" altLang="zh-TW" dirty="0" err="1" smtClean="0">
                <a:latin typeface="Raleway" panose="020B0003030101060003" pitchFamily="34" charset="0"/>
              </a:rPr>
              <a:t>shan</a:t>
            </a:r>
            <a:r>
              <a:rPr lang="en-US" altLang="zh-TW" dirty="0" smtClean="0">
                <a:latin typeface="Raleway" panose="020B0003030101060003" pitchFamily="34" charset="0"/>
              </a:rPr>
              <a:t> </a:t>
            </a:r>
            <a:r>
              <a:rPr lang="en-US" altLang="zh-TW" dirty="0" err="1" smtClean="0">
                <a:latin typeface="Raleway" panose="020B0003030101060003" pitchFamily="34" charset="0"/>
              </a:rPr>
              <a:t>Jhuang</a:t>
            </a:r>
            <a:endParaRPr lang="en-US" altLang="zh-TW" dirty="0" smtClean="0">
              <a:latin typeface="Raleway" panose="020B00030301010600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dirty="0" smtClean="0">
                <a:latin typeface="Raleway" panose="020B0003030101060003" pitchFamily="34" charset="0"/>
              </a:rPr>
              <a:t>Date: 2017/1/12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Experience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3" y="2375897"/>
            <a:ext cx="3250794" cy="3250794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5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2463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000" dirty="0" smtClean="0">
              <a:latin typeface="Raleway" panose="020B0003030101060003" pitchFamily="34" charset="0"/>
            </a:endParaRPr>
          </a:p>
          <a:p>
            <a:pPr marL="0" indent="0" algn="ctr">
              <a:buNone/>
            </a:pPr>
            <a:r>
              <a:rPr lang="en-US" altLang="zh-TW" sz="4000" dirty="0" smtClean="0">
                <a:latin typeface="Raleway" panose="020B0003030101060003" pitchFamily="34" charset="0"/>
              </a:rPr>
              <a:t>Thanks for listening </a:t>
            </a:r>
            <a:endParaRPr lang="zh-TW" altLang="en-US" sz="4000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  <a:cs typeface="Raavi" panose="020B0502040204020203" pitchFamily="34" charset="0"/>
              </a:rPr>
              <a:t>Reference</a:t>
            </a:r>
            <a:endParaRPr lang="zh-TW" altLang="en-US" dirty="0">
              <a:latin typeface="Raleway" panose="020B0003030101060003" pitchFamily="34" charset="0"/>
              <a:cs typeface="Raavi" panose="020B05020402040202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[1]"</a:t>
            </a:r>
            <a:r>
              <a:rPr lang="en-US" altLang="zh-TW" dirty="0" err="1">
                <a:latin typeface="Raleway" panose="020B0003030101060003" pitchFamily="34" charset="0"/>
              </a:rPr>
              <a:t>AndroMoney</a:t>
            </a:r>
            <a:r>
              <a:rPr lang="en-US" altLang="zh-TW" dirty="0">
                <a:latin typeface="Raleway" panose="020B0003030101060003" pitchFamily="34" charset="0"/>
              </a:rPr>
              <a:t>", Web.andromoney.com, 2016. [Online]. Available: https://web.andromoney.com/. [Accessed: 23- Nov- 2016].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[2] "</a:t>
            </a:r>
            <a:r>
              <a:rPr lang="en-US" altLang="zh-TW" dirty="0" err="1">
                <a:latin typeface="Raleway" panose="020B0003030101060003" pitchFamily="34" charset="0"/>
              </a:rPr>
              <a:t>NaggingMoney</a:t>
            </a:r>
            <a:r>
              <a:rPr lang="en-US" altLang="zh-TW" dirty="0">
                <a:latin typeface="Raleway" panose="020B0003030101060003" pitchFamily="34" charset="0"/>
              </a:rPr>
              <a:t> </a:t>
            </a:r>
            <a:r>
              <a:rPr lang="zh-TW" altLang="zh-TW" dirty="0">
                <a:latin typeface="Raleway" panose="020B0003030101060003" pitchFamily="34" charset="0"/>
              </a:rPr>
              <a:t>碎碎念記帳</a:t>
            </a:r>
            <a:r>
              <a:rPr lang="en-US" altLang="zh-TW" dirty="0">
                <a:latin typeface="Raleway" panose="020B0003030101060003" pitchFamily="34" charset="0"/>
              </a:rPr>
              <a:t>", </a:t>
            </a:r>
            <a:r>
              <a:rPr lang="en-US" altLang="zh-TW" dirty="0" err="1">
                <a:latin typeface="Raleway" panose="020B0003030101060003" pitchFamily="34" charset="0"/>
              </a:rPr>
              <a:t>NaggingMoney</a:t>
            </a:r>
            <a:r>
              <a:rPr lang="en-US" altLang="zh-TW" dirty="0">
                <a:latin typeface="Raleway" panose="020B0003030101060003" pitchFamily="34" charset="0"/>
              </a:rPr>
              <a:t> </a:t>
            </a:r>
            <a:r>
              <a:rPr lang="zh-TW" altLang="zh-TW" dirty="0">
                <a:latin typeface="Raleway" panose="020B0003030101060003" pitchFamily="34" charset="0"/>
              </a:rPr>
              <a:t>碎碎念記帳</a:t>
            </a:r>
            <a:r>
              <a:rPr lang="en-US" altLang="zh-TW" dirty="0">
                <a:latin typeface="Raleway" panose="020B0003030101060003" pitchFamily="34" charset="0"/>
              </a:rPr>
              <a:t>, 2016. [Online]. Available: http://ajay.myds.me/naggingmoney/. [Accessed: 23- Nov- 2016].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[3] "</a:t>
            </a:r>
            <a:r>
              <a:rPr lang="zh-TW" altLang="zh-TW" dirty="0">
                <a:latin typeface="Raleway" panose="020B0003030101060003" pitchFamily="34" charset="0"/>
              </a:rPr>
              <a:t>哈啦</a:t>
            </a:r>
            <a:r>
              <a:rPr lang="en-US" altLang="zh-TW" dirty="0">
                <a:latin typeface="Raleway" panose="020B0003030101060003" pitchFamily="34" charset="0"/>
              </a:rPr>
              <a:t>Money</a:t>
            </a:r>
            <a:r>
              <a:rPr lang="zh-TW" altLang="zh-TW" dirty="0">
                <a:latin typeface="Raleway" panose="020B0003030101060003" pitchFamily="34" charset="0"/>
              </a:rPr>
              <a:t>記帳</a:t>
            </a:r>
            <a:r>
              <a:rPr lang="en-US" altLang="zh-TW" dirty="0">
                <a:latin typeface="Raleway" panose="020B0003030101060003" pitchFamily="34" charset="0"/>
              </a:rPr>
              <a:t>", </a:t>
            </a:r>
            <a:r>
              <a:rPr lang="zh-TW" altLang="zh-TW" dirty="0">
                <a:latin typeface="Raleway" panose="020B0003030101060003" pitchFamily="34" charset="0"/>
              </a:rPr>
              <a:t>哈啦</a:t>
            </a:r>
            <a:r>
              <a:rPr lang="en-US" altLang="zh-TW" dirty="0">
                <a:latin typeface="Raleway" panose="020B0003030101060003" pitchFamily="34" charset="0"/>
              </a:rPr>
              <a:t>Money</a:t>
            </a:r>
            <a:r>
              <a:rPr lang="zh-TW" altLang="zh-TW" dirty="0">
                <a:latin typeface="Raleway" panose="020B0003030101060003" pitchFamily="34" charset="0"/>
              </a:rPr>
              <a:t>記帳</a:t>
            </a:r>
            <a:r>
              <a:rPr lang="en-US" altLang="zh-TW" dirty="0">
                <a:latin typeface="Raleway" panose="020B0003030101060003" pitchFamily="34" charset="0"/>
              </a:rPr>
              <a:t>, 2016. [Online]. Available: http://halamoney.weebly.com/. [Accessed: 23- Nov- 2016].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[4] T. </a:t>
            </a:r>
            <a:r>
              <a:rPr lang="en-US" altLang="zh-TW" dirty="0" err="1">
                <a:latin typeface="Raleway" panose="020B0003030101060003" pitchFamily="34" charset="0"/>
              </a:rPr>
              <a:t>Mikolov</a:t>
            </a:r>
            <a:r>
              <a:rPr lang="en-US" altLang="zh-TW" dirty="0">
                <a:latin typeface="Raleway" panose="020B0003030101060003" pitchFamily="34" charset="0"/>
              </a:rPr>
              <a:t>, I. </a:t>
            </a:r>
            <a:r>
              <a:rPr lang="en-US" altLang="zh-TW" dirty="0" err="1">
                <a:latin typeface="Raleway" panose="020B0003030101060003" pitchFamily="34" charset="0"/>
              </a:rPr>
              <a:t>Sutskever</a:t>
            </a:r>
            <a:r>
              <a:rPr lang="en-US" altLang="zh-TW" dirty="0">
                <a:latin typeface="Raleway" panose="020B0003030101060003" pitchFamily="34" charset="0"/>
              </a:rPr>
              <a:t>, K. Chen, G. </a:t>
            </a:r>
            <a:r>
              <a:rPr lang="en-US" altLang="zh-TW" dirty="0" err="1">
                <a:latin typeface="Raleway" panose="020B0003030101060003" pitchFamily="34" charset="0"/>
              </a:rPr>
              <a:t>Corrado</a:t>
            </a:r>
            <a:r>
              <a:rPr lang="en-US" altLang="zh-TW" dirty="0">
                <a:latin typeface="Raleway" panose="020B0003030101060003" pitchFamily="34" charset="0"/>
              </a:rPr>
              <a:t>, and J. Dean. “Distributed Representations of Words and Phrases and </a:t>
            </a:r>
            <a:r>
              <a:rPr lang="en-US" altLang="zh-TW" dirty="0" smtClean="0">
                <a:latin typeface="Raleway" panose="020B0003030101060003" pitchFamily="34" charset="0"/>
              </a:rPr>
              <a:t>their Compositionality</a:t>
            </a:r>
            <a:r>
              <a:rPr lang="en-US" altLang="zh-TW" dirty="0">
                <a:latin typeface="Raleway" panose="020B0003030101060003" pitchFamily="34" charset="0"/>
              </a:rPr>
              <a:t>, ” in </a:t>
            </a:r>
            <a:r>
              <a:rPr lang="en-US" altLang="zh-TW" i="1" dirty="0">
                <a:latin typeface="Raleway" panose="020B0003030101060003" pitchFamily="34" charset="0"/>
              </a:rPr>
              <a:t>Neural Information Process System(NIPS)</a:t>
            </a:r>
            <a:r>
              <a:rPr lang="en-US" altLang="zh-TW" dirty="0">
                <a:latin typeface="Raleway" panose="020B0003030101060003" pitchFamily="34" charset="0"/>
              </a:rPr>
              <a:t>, Lake Tahoe, USA, 5-10 December, 2013.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</a:t>
            </a:r>
            <a:r>
              <a:rPr lang="en-US" altLang="zh-TW">
                <a:latin typeface="Raleway" panose="020B0003030101060003" pitchFamily="34" charset="0"/>
              </a:rPr>
              <a:t>5</a:t>
            </a:r>
            <a:r>
              <a:rPr lang="en-US" altLang="zh-TW" smtClean="0">
                <a:latin typeface="Raleway" panose="020B0003030101060003" pitchFamily="34" charset="0"/>
              </a:rPr>
              <a:t>] Pennington</a:t>
            </a:r>
            <a:r>
              <a:rPr lang="en-US" altLang="zh-TW" dirty="0">
                <a:latin typeface="Raleway" panose="020B0003030101060003" pitchFamily="34" charset="0"/>
              </a:rPr>
              <a:t>, J., </a:t>
            </a:r>
            <a:r>
              <a:rPr lang="en-US" altLang="zh-TW" dirty="0" err="1">
                <a:latin typeface="Raleway" panose="020B0003030101060003" pitchFamily="34" charset="0"/>
              </a:rPr>
              <a:t>Socher</a:t>
            </a:r>
            <a:r>
              <a:rPr lang="en-US" altLang="zh-TW" dirty="0">
                <a:latin typeface="Raleway" panose="020B0003030101060003" pitchFamily="34" charset="0"/>
              </a:rPr>
              <a:t>, R., and Manning, C. D. “Glove: Global vectors for word representation,” in </a:t>
            </a:r>
            <a:r>
              <a:rPr lang="en-US" altLang="zh-TW" i="1" dirty="0" err="1">
                <a:latin typeface="Raleway" panose="020B0003030101060003" pitchFamily="34" charset="0"/>
              </a:rPr>
              <a:t>Empiricial</a:t>
            </a:r>
            <a:r>
              <a:rPr lang="en-US" altLang="zh-TW" i="1" dirty="0">
                <a:latin typeface="Raleway" panose="020B0003030101060003" pitchFamily="34" charset="0"/>
              </a:rPr>
              <a:t> Methods in Natural Language Processing (EMNLP)</a:t>
            </a:r>
            <a:r>
              <a:rPr lang="en-US" altLang="zh-TW" dirty="0">
                <a:latin typeface="Raleway" panose="020B0003030101060003" pitchFamily="34" charset="0"/>
              </a:rPr>
              <a:t>, no. 12, pp. 1532-1543, 2014.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[6] Yoon Kim, “Convolutional Neural Networks for Sentence Classification,” in </a:t>
            </a:r>
            <a:r>
              <a:rPr lang="en-US" altLang="zh-TW" i="1" dirty="0">
                <a:latin typeface="Raleway" panose="020B0003030101060003" pitchFamily="34" charset="0"/>
              </a:rPr>
              <a:t>Conference on Empirical Methods in Natural Language Processing (EMNLP)</a:t>
            </a:r>
            <a:r>
              <a:rPr lang="en-US" altLang="zh-TW" dirty="0">
                <a:latin typeface="Raleway" panose="020B0003030101060003" pitchFamily="34" charset="0"/>
              </a:rPr>
              <a:t>, pp. 1746-1751, Doha , Qatar, 25-29 October, 2014.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[7] Cicero dos Santos, and </a:t>
            </a:r>
            <a:r>
              <a:rPr lang="en-US" altLang="zh-TW" dirty="0" err="1">
                <a:latin typeface="Raleway" panose="020B0003030101060003" pitchFamily="34" charset="0"/>
              </a:rPr>
              <a:t>Maira</a:t>
            </a:r>
            <a:r>
              <a:rPr lang="en-US" altLang="zh-TW" dirty="0">
                <a:latin typeface="Raleway" panose="020B0003030101060003" pitchFamily="34" charset="0"/>
              </a:rPr>
              <a:t> </a:t>
            </a:r>
            <a:r>
              <a:rPr lang="en-US" altLang="zh-TW" dirty="0" err="1">
                <a:latin typeface="Raleway" panose="020B0003030101060003" pitchFamily="34" charset="0"/>
              </a:rPr>
              <a:t>Gatti</a:t>
            </a:r>
            <a:r>
              <a:rPr lang="en-US" altLang="zh-TW" dirty="0">
                <a:latin typeface="Raleway" panose="020B0003030101060003" pitchFamily="34" charset="0"/>
              </a:rPr>
              <a:t>, “Deep Convolutional Neural Networks for Sentiment Analysis of Short Texts,” in </a:t>
            </a:r>
            <a:r>
              <a:rPr lang="en-US" altLang="zh-TW" i="1" dirty="0">
                <a:latin typeface="Raleway" panose="020B0003030101060003" pitchFamily="34" charset="0"/>
              </a:rPr>
              <a:t>International Conference on Computational Linguistics (COLING)</a:t>
            </a:r>
            <a:r>
              <a:rPr lang="en-US" altLang="zh-TW" dirty="0">
                <a:latin typeface="Raleway" panose="020B0003030101060003" pitchFamily="34" charset="0"/>
              </a:rPr>
              <a:t>, pp. 69-78, Dublin, Ireland, 23-29 August, 2014.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[8] </a:t>
            </a:r>
            <a:r>
              <a:rPr lang="en-US" altLang="zh-TW" dirty="0" err="1">
                <a:latin typeface="Raleway" panose="020B0003030101060003" pitchFamily="34" charset="0"/>
              </a:rPr>
              <a:t>Aliaksei</a:t>
            </a:r>
            <a:r>
              <a:rPr lang="en-US" altLang="zh-TW" dirty="0">
                <a:latin typeface="Raleway" panose="020B0003030101060003" pitchFamily="34" charset="0"/>
              </a:rPr>
              <a:t> </a:t>
            </a:r>
            <a:r>
              <a:rPr lang="en-US" altLang="zh-TW" dirty="0" err="1">
                <a:latin typeface="Raleway" panose="020B0003030101060003" pitchFamily="34" charset="0"/>
              </a:rPr>
              <a:t>Severyn</a:t>
            </a:r>
            <a:r>
              <a:rPr lang="en-US" altLang="zh-TW" dirty="0">
                <a:latin typeface="Raleway" panose="020B0003030101060003" pitchFamily="34" charset="0"/>
              </a:rPr>
              <a:t>, and Alessandro </a:t>
            </a:r>
            <a:r>
              <a:rPr lang="en-US" altLang="zh-TW" dirty="0" err="1">
                <a:latin typeface="Raleway" panose="020B0003030101060003" pitchFamily="34" charset="0"/>
              </a:rPr>
              <a:t>Moschitti</a:t>
            </a:r>
            <a:r>
              <a:rPr lang="en-US" altLang="zh-TW" dirty="0">
                <a:latin typeface="Raleway" panose="020B0003030101060003" pitchFamily="34" charset="0"/>
              </a:rPr>
              <a:t>, “Twitter Sentiment Analysis with Deep Convolutional Neural Network,” in </a:t>
            </a:r>
            <a:r>
              <a:rPr lang="en-US" altLang="zh-TW" i="1" dirty="0">
                <a:latin typeface="Raleway" panose="020B0003030101060003" pitchFamily="34" charset="0"/>
              </a:rPr>
              <a:t>Special Interest Group on Information Retrieval (SIGIR)</a:t>
            </a:r>
            <a:r>
              <a:rPr lang="en-US" altLang="zh-TW" dirty="0">
                <a:latin typeface="Raleway" panose="020B0003030101060003" pitchFamily="34" charset="0"/>
              </a:rPr>
              <a:t>, Santiago, Chile, 9-13 August, 2015.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[9] </a:t>
            </a:r>
            <a:r>
              <a:rPr lang="en-US" altLang="zh-TW" dirty="0" err="1">
                <a:latin typeface="Raleway" panose="020B0003030101060003" pitchFamily="34" charset="0"/>
              </a:rPr>
              <a:t>Duyu</a:t>
            </a:r>
            <a:r>
              <a:rPr lang="en-US" altLang="zh-TW" dirty="0">
                <a:latin typeface="Raleway" panose="020B0003030101060003" pitchFamily="34" charset="0"/>
              </a:rPr>
              <a:t> Tang, Bing Qin, and Ting Liu, “Document Modeling with Gated Recurrent Neural Network for Sentiment Classification,” in </a:t>
            </a:r>
            <a:r>
              <a:rPr lang="en-US" altLang="zh-TW" i="1" dirty="0">
                <a:latin typeface="Raleway" panose="020B0003030101060003" pitchFamily="34" charset="0"/>
              </a:rPr>
              <a:t>Conference on Empirical Methods in Natural Language Processing (EMNLP)</a:t>
            </a:r>
            <a:r>
              <a:rPr lang="en-US" altLang="zh-TW" dirty="0">
                <a:latin typeface="Raleway" panose="020B0003030101060003" pitchFamily="34" charset="0"/>
              </a:rPr>
              <a:t>, pp. 1422-1432, Austin, USA, 2-4 November, 2016.</a:t>
            </a:r>
            <a:endParaRPr lang="zh-TW" altLang="zh-TW" dirty="0">
              <a:latin typeface="Raleway" panose="020B0003030101060003" pitchFamily="34" charset="0"/>
            </a:endParaRPr>
          </a:p>
          <a:p>
            <a:pPr marL="179388" indent="-179388">
              <a:lnSpc>
                <a:spcPct val="120000"/>
              </a:lnSpc>
              <a:buNone/>
            </a:pPr>
            <a:r>
              <a:rPr lang="en-US" altLang="zh-TW" dirty="0">
                <a:latin typeface="Raleway" panose="020B0003030101060003" pitchFamily="34" charset="0"/>
              </a:rPr>
              <a:t>[10] </a:t>
            </a:r>
            <a:r>
              <a:rPr lang="en-US" altLang="zh-TW" dirty="0" err="1">
                <a:latin typeface="Raleway" panose="020B0003030101060003" pitchFamily="34" charset="0"/>
              </a:rPr>
              <a:t>Arkhipenko</a:t>
            </a:r>
            <a:r>
              <a:rPr lang="en-US" altLang="zh-TW" dirty="0">
                <a:latin typeface="Raleway" panose="020B0003030101060003" pitchFamily="34" charset="0"/>
              </a:rPr>
              <a:t> K. , </a:t>
            </a:r>
            <a:r>
              <a:rPr lang="en-US" altLang="zh-TW" dirty="0" err="1">
                <a:latin typeface="Raleway" panose="020B0003030101060003" pitchFamily="34" charset="0"/>
              </a:rPr>
              <a:t>Kozlov</a:t>
            </a:r>
            <a:r>
              <a:rPr lang="en-US" altLang="zh-TW" dirty="0">
                <a:latin typeface="Raleway" panose="020B0003030101060003" pitchFamily="34" charset="0"/>
              </a:rPr>
              <a:t> I. , </a:t>
            </a:r>
            <a:r>
              <a:rPr lang="en-US" altLang="zh-TW" dirty="0" err="1">
                <a:latin typeface="Raleway" panose="020B0003030101060003" pitchFamily="34" charset="0"/>
              </a:rPr>
              <a:t>Trofimovich</a:t>
            </a:r>
            <a:r>
              <a:rPr lang="en-US" altLang="zh-TW" dirty="0">
                <a:latin typeface="Raleway" panose="020B0003030101060003" pitchFamily="34" charset="0"/>
              </a:rPr>
              <a:t> J. , </a:t>
            </a:r>
            <a:r>
              <a:rPr lang="en-US" altLang="zh-TW" dirty="0" err="1">
                <a:latin typeface="Raleway" panose="020B0003030101060003" pitchFamily="34" charset="0"/>
              </a:rPr>
              <a:t>Skorniakov</a:t>
            </a:r>
            <a:r>
              <a:rPr lang="en-US" altLang="zh-TW" dirty="0">
                <a:latin typeface="Raleway" panose="020B0003030101060003" pitchFamily="34" charset="0"/>
              </a:rPr>
              <a:t> K. , </a:t>
            </a:r>
            <a:r>
              <a:rPr lang="en-US" altLang="zh-TW" dirty="0" err="1">
                <a:latin typeface="Raleway" panose="020B0003030101060003" pitchFamily="34" charset="0"/>
              </a:rPr>
              <a:t>Gomzin</a:t>
            </a:r>
            <a:r>
              <a:rPr lang="en-US" altLang="zh-TW" dirty="0">
                <a:latin typeface="Raleway" panose="020B0003030101060003" pitchFamily="34" charset="0"/>
              </a:rPr>
              <a:t> A. , </a:t>
            </a:r>
            <a:r>
              <a:rPr lang="en-US" altLang="zh-TW" dirty="0" err="1">
                <a:latin typeface="Raleway" panose="020B0003030101060003" pitchFamily="34" charset="0"/>
              </a:rPr>
              <a:t>Turdakov</a:t>
            </a:r>
            <a:r>
              <a:rPr lang="en-US" altLang="zh-TW" dirty="0">
                <a:latin typeface="Raleway" panose="020B0003030101060003" pitchFamily="34" charset="0"/>
              </a:rPr>
              <a:t> D., “Comparison of Neural Network Architectures for Sentiment Analysis of Russian Tweets,” in </a:t>
            </a:r>
            <a:r>
              <a:rPr lang="en-US" altLang="zh-TW" i="1" dirty="0">
                <a:latin typeface="Raleway" panose="020B0003030101060003" pitchFamily="34" charset="0"/>
              </a:rPr>
              <a:t>Conference on Computational Linguistics (Dialogue)</a:t>
            </a:r>
            <a:r>
              <a:rPr lang="en-US" altLang="zh-TW" dirty="0">
                <a:latin typeface="Raleway" panose="020B0003030101060003" pitchFamily="34" charset="0"/>
              </a:rPr>
              <a:t>, Moscow, Russia, 1-4 June, 2016</a:t>
            </a:r>
            <a:endParaRPr lang="zh-TW" altLang="en-US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1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Outline 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24636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dirty="0" smtClean="0">
                <a:latin typeface="Raleway" panose="020B0003030101060003" pitchFamily="34" charset="0"/>
              </a:rPr>
              <a:t>The goal of the project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dirty="0" smtClean="0">
                <a:latin typeface="Raleway" panose="020B0003030101060003" pitchFamily="34" charset="0"/>
              </a:rPr>
              <a:t>The structure of project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dirty="0" smtClean="0">
                <a:latin typeface="Raleway" panose="020B0003030101060003" pitchFamily="34" charset="0"/>
              </a:rPr>
              <a:t>The introduction of system</a:t>
            </a:r>
            <a:r>
              <a:rPr lang="zh-TW" altLang="en-US" dirty="0" smtClean="0">
                <a:latin typeface="Raleway" panose="020B0003030101060003" pitchFamily="34" charset="0"/>
              </a:rPr>
              <a:t> </a:t>
            </a:r>
            <a:endParaRPr lang="en-US" altLang="zh-TW" dirty="0" smtClean="0">
              <a:latin typeface="Raleway" panose="020B00030301010600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dirty="0" smtClean="0">
                <a:latin typeface="Raleway" panose="020B0003030101060003" pitchFamily="34" charset="0"/>
              </a:rPr>
              <a:t>The work division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dirty="0" smtClean="0">
                <a:latin typeface="Raleway" panose="020B0003030101060003" pitchFamily="34" charset="0"/>
              </a:rPr>
              <a:t>Experience 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Generate - Coolors.c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"/>
          <a:stretch/>
        </p:blipFill>
        <p:spPr>
          <a:xfrm>
            <a:off x="24869775" y="16659"/>
            <a:ext cx="12192000" cy="61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goal of the project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82" y="1902906"/>
            <a:ext cx="2400300" cy="4267200"/>
          </a:xfrm>
        </p:spPr>
      </p:pic>
      <p:sp>
        <p:nvSpPr>
          <p:cNvPr id="6" name="矩形 5"/>
          <p:cNvSpPr/>
          <p:nvPr/>
        </p:nvSpPr>
        <p:spPr>
          <a:xfrm>
            <a:off x="0" y="6339462"/>
            <a:ext cx="12192000" cy="599097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600" dirty="0" smtClean="0">
                <a:latin typeface="Raleway" panose="020B0003030101060003" pitchFamily="34" charset="0"/>
              </a:rPr>
              <a:t>[ left ]: </a:t>
            </a:r>
            <a:r>
              <a:rPr lang="en-US" altLang="zh-TW" sz="600" dirty="0">
                <a:latin typeface="Raleway" panose="020B0003030101060003" pitchFamily="34" charset="0"/>
              </a:rPr>
              <a:t>"</a:t>
            </a:r>
            <a:r>
              <a:rPr lang="en-US" altLang="zh-TW" sz="600" dirty="0" err="1">
                <a:latin typeface="Raleway" panose="020B0003030101060003" pitchFamily="34" charset="0"/>
              </a:rPr>
              <a:t>AndroMoney</a:t>
            </a:r>
            <a:r>
              <a:rPr lang="en-US" altLang="zh-TW" sz="600" dirty="0">
                <a:latin typeface="Raleway" panose="020B0003030101060003" pitchFamily="34" charset="0"/>
              </a:rPr>
              <a:t>", Web.andromoney.com, 2016. [Online]. Available: https://web.andromoney.com/. [Accessed: 23- Nov- 2016</a:t>
            </a:r>
            <a:r>
              <a:rPr lang="en-US" altLang="zh-TW" sz="600" dirty="0" smtClean="0">
                <a:latin typeface="Raleway" panose="020B0003030101060003" pitchFamily="34" charset="0"/>
              </a:rPr>
              <a:t>].</a:t>
            </a:r>
          </a:p>
          <a:p>
            <a:pPr>
              <a:lnSpc>
                <a:spcPct val="150000"/>
              </a:lnSpc>
            </a:pPr>
            <a:r>
              <a:rPr lang="en-US" altLang="zh-TW" sz="600" dirty="0" smtClean="0">
                <a:latin typeface="Raleway" panose="020B0003030101060003" pitchFamily="34" charset="0"/>
              </a:rPr>
              <a:t>[ center]: </a:t>
            </a:r>
            <a:r>
              <a:rPr lang="en-US" altLang="zh-TW" sz="600" dirty="0">
                <a:latin typeface="Raleway" panose="020B0003030101060003" pitchFamily="34" charset="0"/>
              </a:rPr>
              <a:t>"</a:t>
            </a:r>
            <a:r>
              <a:rPr lang="en-US" altLang="zh-TW" sz="600" dirty="0" err="1">
                <a:latin typeface="Raleway" panose="020B0003030101060003" pitchFamily="34" charset="0"/>
              </a:rPr>
              <a:t>NaggingMoney</a:t>
            </a:r>
            <a:r>
              <a:rPr lang="en-US" altLang="zh-TW" sz="600" dirty="0">
                <a:latin typeface="Raleway" panose="020B0003030101060003" pitchFamily="34" charset="0"/>
              </a:rPr>
              <a:t> </a:t>
            </a:r>
            <a:r>
              <a:rPr lang="zh-TW" altLang="zh-TW" sz="600" dirty="0">
                <a:latin typeface="Raleway" panose="020B0003030101060003" pitchFamily="34" charset="0"/>
              </a:rPr>
              <a:t>碎碎念記帳</a:t>
            </a:r>
            <a:r>
              <a:rPr lang="en-US" altLang="zh-TW" sz="600" dirty="0">
                <a:latin typeface="Raleway" panose="020B0003030101060003" pitchFamily="34" charset="0"/>
              </a:rPr>
              <a:t>", </a:t>
            </a:r>
            <a:r>
              <a:rPr lang="en-US" altLang="zh-TW" sz="600" dirty="0" err="1">
                <a:latin typeface="Raleway" panose="020B0003030101060003" pitchFamily="34" charset="0"/>
              </a:rPr>
              <a:t>NaggingMoney</a:t>
            </a:r>
            <a:r>
              <a:rPr lang="en-US" altLang="zh-TW" sz="600" dirty="0">
                <a:latin typeface="Raleway" panose="020B0003030101060003" pitchFamily="34" charset="0"/>
              </a:rPr>
              <a:t> </a:t>
            </a:r>
            <a:r>
              <a:rPr lang="zh-TW" altLang="zh-TW" sz="600" dirty="0">
                <a:latin typeface="Raleway" panose="020B0003030101060003" pitchFamily="34" charset="0"/>
              </a:rPr>
              <a:t>碎碎念記帳</a:t>
            </a:r>
            <a:r>
              <a:rPr lang="en-US" altLang="zh-TW" sz="600" dirty="0">
                <a:latin typeface="Raleway" panose="020B0003030101060003" pitchFamily="34" charset="0"/>
              </a:rPr>
              <a:t>, 2016. [Online]. Available: http://ajay.myds.me/naggingmoney/. [Accessed: 23- Nov- 2016</a:t>
            </a:r>
            <a:r>
              <a:rPr lang="en-US" altLang="zh-TW" sz="600" dirty="0" smtClean="0">
                <a:latin typeface="Raleway" panose="020B0003030101060003" pitchFamily="34" charset="0"/>
              </a:rPr>
              <a:t>].</a:t>
            </a:r>
          </a:p>
          <a:p>
            <a:pPr>
              <a:lnSpc>
                <a:spcPct val="150000"/>
              </a:lnSpc>
            </a:pPr>
            <a:r>
              <a:rPr lang="en-US" altLang="zh-TW" sz="600" dirty="0" smtClean="0">
                <a:latin typeface="Raleway" panose="020B0003030101060003" pitchFamily="34" charset="0"/>
              </a:rPr>
              <a:t>[ right]: </a:t>
            </a:r>
            <a:r>
              <a:rPr lang="en-US" altLang="zh-TW" sz="600" dirty="0">
                <a:latin typeface="Raleway" panose="020B0003030101060003" pitchFamily="34" charset="0"/>
              </a:rPr>
              <a:t>"</a:t>
            </a:r>
            <a:r>
              <a:rPr lang="zh-TW" altLang="zh-TW" sz="600" dirty="0">
                <a:latin typeface="Raleway" panose="020B0003030101060003" pitchFamily="34" charset="0"/>
              </a:rPr>
              <a:t>哈啦</a:t>
            </a:r>
            <a:r>
              <a:rPr lang="en-US" altLang="zh-TW" sz="600" dirty="0">
                <a:latin typeface="Raleway" panose="020B0003030101060003" pitchFamily="34" charset="0"/>
              </a:rPr>
              <a:t>Money</a:t>
            </a:r>
            <a:r>
              <a:rPr lang="zh-TW" altLang="zh-TW" sz="600" dirty="0">
                <a:latin typeface="Raleway" panose="020B0003030101060003" pitchFamily="34" charset="0"/>
              </a:rPr>
              <a:t>記帳</a:t>
            </a:r>
            <a:r>
              <a:rPr lang="en-US" altLang="zh-TW" sz="600" dirty="0">
                <a:latin typeface="Raleway" panose="020B0003030101060003" pitchFamily="34" charset="0"/>
              </a:rPr>
              <a:t>", </a:t>
            </a:r>
            <a:r>
              <a:rPr lang="zh-TW" altLang="zh-TW" sz="600" dirty="0">
                <a:latin typeface="Raleway" panose="020B0003030101060003" pitchFamily="34" charset="0"/>
              </a:rPr>
              <a:t>哈啦</a:t>
            </a:r>
            <a:r>
              <a:rPr lang="en-US" altLang="zh-TW" sz="600" dirty="0">
                <a:latin typeface="Raleway" panose="020B0003030101060003" pitchFamily="34" charset="0"/>
              </a:rPr>
              <a:t>Money</a:t>
            </a:r>
            <a:r>
              <a:rPr lang="zh-TW" altLang="zh-TW" sz="600" dirty="0">
                <a:latin typeface="Raleway" panose="020B0003030101060003" pitchFamily="34" charset="0"/>
              </a:rPr>
              <a:t>記帳</a:t>
            </a:r>
            <a:r>
              <a:rPr lang="en-US" altLang="zh-TW" sz="600" dirty="0">
                <a:latin typeface="Raleway" panose="020B0003030101060003" pitchFamily="34" charset="0"/>
              </a:rPr>
              <a:t>, 2016. [Online]. Available: http://halamoney.weebly.com/. [Accessed: 23- Nov- 2016</a:t>
            </a:r>
            <a:r>
              <a:rPr lang="en-US" altLang="zh-TW" sz="600" dirty="0" smtClean="0">
                <a:latin typeface="Raleway" panose="020B0003030101060003" pitchFamily="34" charset="0"/>
              </a:rPr>
              <a:t>].</a:t>
            </a:r>
          </a:p>
          <a:p>
            <a:pPr>
              <a:lnSpc>
                <a:spcPct val="150000"/>
              </a:lnSpc>
            </a:pPr>
            <a:endParaRPr lang="en-US" altLang="zh-TW" sz="600" dirty="0" smtClean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66" y="1900812"/>
            <a:ext cx="2400300" cy="4267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4" y="1902906"/>
            <a:ext cx="2400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-2"/>
            <a:ext cx="12192000" cy="6938560"/>
            <a:chOff x="0" y="-2"/>
            <a:chExt cx="12192000" cy="6938560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12192000" cy="6938559"/>
            </a:xfrm>
            <a:prstGeom prst="rect">
              <a:avLst/>
            </a:prstGeom>
            <a:solidFill>
              <a:srgbClr val="EB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575973"/>
              <a:ext cx="12192000" cy="362585"/>
            </a:xfrm>
            <a:prstGeom prst="rect">
              <a:avLst/>
            </a:prstGeom>
            <a:solidFill>
              <a:srgbClr val="353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TW" altLang="en-US" dirty="0">
                <a:latin typeface="Raleway" panose="020B0003030101060003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-2"/>
              <a:ext cx="12192000" cy="598516"/>
            </a:xfrm>
            <a:prstGeom prst="rect">
              <a:avLst/>
            </a:prstGeom>
            <a:solidFill>
              <a:srgbClr val="7AC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goal of the project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153633"/>
              </p:ext>
            </p:extLst>
          </p:nvPr>
        </p:nvGraphicFramePr>
        <p:xfrm>
          <a:off x="3681153" y="1957977"/>
          <a:ext cx="529659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242491" y="3699932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Fixed time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remind &amp;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FB posting</a:t>
            </a:r>
            <a:endParaRPr lang="zh-TW" altLang="en-US" sz="1600" dirty="0">
              <a:latin typeface="Raleway" panose="020B0003030101060003" pitchFamily="34" charset="0"/>
              <a:ea typeface="Dotum" panose="020B0600000101010101" pitchFamily="34" charset="-127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74623" y="5363289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Cloud copy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&amp; chart</a:t>
            </a:r>
            <a:endParaRPr lang="zh-TW" altLang="en-US" sz="1600" dirty="0">
              <a:latin typeface="Raleway" panose="020B0003030101060003" pitchFamily="34" charset="0"/>
              <a:ea typeface="Dotum" panose="020B0600000101010101" pitchFamily="34" charset="-127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30187" y="3823044"/>
            <a:ext cx="1205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Sentiment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analysis</a:t>
            </a:r>
            <a:endParaRPr lang="zh-TW" altLang="en-US" sz="1600" dirty="0">
              <a:latin typeface="Raleway" panose="020B0003030101060003" pitchFamily="34" charset="0"/>
              <a:ea typeface="Dotum" panose="020B0600000101010101" pitchFamily="34" charset="-127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28324" y="2163655"/>
            <a:ext cx="1221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Integrated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input </a:t>
            </a:r>
            <a:b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600" dirty="0" smtClean="0">
                <a:latin typeface="Raleway" panose="020B0003030101060003" pitchFamily="34" charset="0"/>
                <a:ea typeface="Dotum" panose="020B0600000101010101" pitchFamily="34" charset="-127"/>
              </a:rPr>
              <a:t>methods</a:t>
            </a:r>
            <a:endParaRPr lang="zh-TW" altLang="en-US" sz="1600" dirty="0">
              <a:latin typeface="Raleway" panose="020B0003030101060003" pitchFamily="34" charset="0"/>
              <a:ea typeface="Dotum" panose="020B0600000101010101" pitchFamily="34" charset="-127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782826" y="3801944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  <a:latin typeface="Raleway" panose="020B0003030101060003" pitchFamily="34" charset="0"/>
                <a:ea typeface="Dotum" panose="020B0600000101010101" pitchFamily="34" charset="-127"/>
              </a:rPr>
              <a:t>Smart </a:t>
            </a:r>
            <a:br>
              <a:rPr lang="en-US" altLang="zh-TW" sz="1400" dirty="0" smtClean="0">
                <a:solidFill>
                  <a:schemeClr val="bg1"/>
                </a:solidFill>
                <a:latin typeface="Raleway" panose="020B0003030101060003" pitchFamily="34" charset="0"/>
                <a:ea typeface="Dotum" panose="020B0600000101010101" pitchFamily="34" charset="-127"/>
              </a:rPr>
            </a:br>
            <a:r>
              <a:rPr lang="en-US" altLang="zh-TW" sz="1400" dirty="0" smtClean="0">
                <a:solidFill>
                  <a:schemeClr val="bg1"/>
                </a:solidFill>
                <a:latin typeface="Raleway" panose="020B0003030101060003" pitchFamily="34" charset="0"/>
                <a:ea typeface="Dotum" panose="020B0600000101010101" pitchFamily="34" charset="-127"/>
              </a:rPr>
              <a:t>accounting</a:t>
            </a:r>
            <a:endParaRPr lang="zh-TW" altLang="en-US" sz="1400" dirty="0">
              <a:solidFill>
                <a:schemeClr val="bg1"/>
              </a:solidFill>
              <a:latin typeface="Raleway" panose="020B0003030101060003" pitchFamily="34" charset="0"/>
              <a:ea typeface="Dotum" panose="020B0600000101010101" pitchFamily="34" charset="-127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39" y="5330596"/>
            <a:ext cx="650159" cy="6501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94" y="3784562"/>
            <a:ext cx="650159" cy="6501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57" y="3622022"/>
            <a:ext cx="975238" cy="97523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27" y="5330596"/>
            <a:ext cx="650159" cy="6501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50" y="3790350"/>
            <a:ext cx="650159" cy="65015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28" y="2693022"/>
            <a:ext cx="685800" cy="6858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23" y="2045411"/>
            <a:ext cx="685800" cy="6858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27" y="204541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structure of project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24636"/>
            <a:ext cx="10515600" cy="4351338"/>
          </a:xfrm>
        </p:spPr>
        <p:txBody>
          <a:bodyPr/>
          <a:lstStyle/>
          <a:p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60" y="2852821"/>
            <a:ext cx="3690000" cy="3555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79" y="2072750"/>
            <a:ext cx="685800" cy="685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41" y="2072750"/>
            <a:ext cx="685800" cy="685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60" y="207275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structure of project – cont. 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24636"/>
            <a:ext cx="10515600" cy="4351338"/>
          </a:xfrm>
        </p:spPr>
        <p:txBody>
          <a:bodyPr/>
          <a:lstStyle/>
          <a:p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12" y="1738033"/>
            <a:ext cx="39420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introduction of system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61" y="8051815"/>
            <a:ext cx="7423060" cy="4351337"/>
          </a:xfrm>
        </p:spPr>
      </p:pic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179" y="7234914"/>
            <a:ext cx="2057400" cy="36576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79" y="7234914"/>
            <a:ext cx="2057400" cy="36576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04" y="7234914"/>
            <a:ext cx="2057400" cy="36576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29" y="7234914"/>
            <a:ext cx="2057400" cy="36576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54" y="7234914"/>
            <a:ext cx="2057400" cy="3657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412" y="2246246"/>
            <a:ext cx="2057400" cy="3657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86" y="2239450"/>
            <a:ext cx="2057400" cy="36576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0" y="2231770"/>
            <a:ext cx="2057400" cy="36576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73" y="2239450"/>
            <a:ext cx="2057400" cy="3657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99" y="2246246"/>
            <a:ext cx="205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introduction of system – cont.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19030"/>
            <a:ext cx="2400300" cy="42672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8319030"/>
            <a:ext cx="2400300" cy="42672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8319030"/>
            <a:ext cx="2400300" cy="42672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8319030"/>
            <a:ext cx="2400300" cy="42672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15" y="2224635"/>
            <a:ext cx="2057400" cy="365760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79" y="2224635"/>
            <a:ext cx="2057400" cy="3657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43" y="2224635"/>
            <a:ext cx="2057400" cy="36576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07" y="2224635"/>
            <a:ext cx="205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938559"/>
          </a:xfrm>
          <a:prstGeom prst="rect">
            <a:avLst/>
          </a:prstGeom>
          <a:solidFill>
            <a:srgbClr val="EB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48793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Raleway" panose="020B0003030101060003" pitchFamily="34" charset="0"/>
              </a:rPr>
              <a:t>The work division</a:t>
            </a: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5973"/>
            <a:ext cx="12192000" cy="362585"/>
          </a:xfrm>
          <a:prstGeom prst="rect">
            <a:avLst/>
          </a:prstGeom>
          <a:solidFill>
            <a:srgbClr val="353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 dirty="0"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0" cy="598516"/>
          </a:xfrm>
          <a:prstGeom prst="rect">
            <a:avLst/>
          </a:prstGeom>
          <a:solidFill>
            <a:srgbClr val="7AC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內容版面配置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985880"/>
              </p:ext>
            </p:extLst>
          </p:nvPr>
        </p:nvGraphicFramePr>
        <p:xfrm>
          <a:off x="999066" y="2248957"/>
          <a:ext cx="10515600" cy="37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SunnerLi</a:t>
                      </a:r>
                      <a:endParaRPr lang="zh-TW" altLang="en-US" b="0" dirty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Han-</a:t>
                      </a:r>
                      <a:r>
                        <a:rPr lang="en-US" altLang="zh-TW" b="0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xun</a:t>
                      </a:r>
                      <a:r>
                        <a:rPr lang="en-US" altLang="zh-TW" b="0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 Huang</a:t>
                      </a:r>
                      <a:endParaRPr lang="zh-TW" altLang="en-US" b="0" dirty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</a:tr>
              <a:tr h="5179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The whole parser work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Dropbox copy function</a:t>
                      </a:r>
                    </a:p>
                    <a:p>
                      <a:pPr marL="342900" indent="-342900" algn="ctr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Timed remind notification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</a:tr>
              <a:tr h="3184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Hong-</a:t>
                      </a:r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lun</a:t>
                      </a:r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 </a:t>
                      </a:r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Jhang</a:t>
                      </a:r>
                      <a:endParaRPr lang="zh-TW" altLang="en-US" dirty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Yu-</a:t>
                      </a:r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syuan</a:t>
                      </a:r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 Hu</a:t>
                      </a:r>
                      <a:endParaRPr lang="zh-TW" altLang="en-US" dirty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</a:tr>
              <a:tr h="867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SQLite </a:t>
                      </a:r>
                      <a:r>
                        <a:rPr lang="en-US" altLang="zh-TW" baseline="0" dirty="0" smtClean="0">
                          <a:latin typeface="Raleway" panose="020B0003030101060003" pitchFamily="34" charset="0"/>
                        </a:rPr>
                        <a:t>management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TW" baseline="0" dirty="0" smtClean="0">
                          <a:latin typeface="Raleway" panose="020B0003030101060003" pitchFamily="34" charset="0"/>
                        </a:rPr>
                        <a:t>FB posting function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</a:tr>
              <a:tr h="17653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Jyun-wei</a:t>
                      </a:r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 Huang</a:t>
                      </a:r>
                      <a:endParaRPr lang="zh-TW" altLang="en-US" dirty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Yi-</a:t>
                      </a:r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shan</a:t>
                      </a:r>
                      <a:r>
                        <a:rPr lang="en-US" altLang="zh-TW" dirty="0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 </a:t>
                      </a:r>
                      <a:r>
                        <a:rPr lang="en-US" altLang="zh-TW" dirty="0" err="1" smtClean="0">
                          <a:solidFill>
                            <a:srgbClr val="EBEEF6"/>
                          </a:solidFill>
                          <a:latin typeface="Raleway" panose="020B0003030101060003" pitchFamily="34" charset="0"/>
                        </a:rPr>
                        <a:t>Jhuang</a:t>
                      </a:r>
                      <a:endParaRPr lang="en-US" altLang="zh-TW" dirty="0" smtClean="0">
                        <a:solidFill>
                          <a:srgbClr val="EBEEF6"/>
                        </a:solidFill>
                        <a:latin typeface="Raleway" panose="020B0003030101060003" pitchFamily="34" charset="0"/>
                      </a:endParaRPr>
                    </a:p>
                  </a:txBody>
                  <a:tcPr anchor="ctr">
                    <a:solidFill>
                      <a:srgbClr val="353E70"/>
                    </a:solidFill>
                  </a:tcPr>
                </a:tc>
              </a:tr>
              <a:tr h="867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APP structure and layout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Raleway" panose="020B0003030101060003" pitchFamily="34" charset="0"/>
                        </a:rPr>
                        <a:t>Chart showing parts</a:t>
                      </a:r>
                      <a:endParaRPr lang="zh-TW" altLang="en-US" dirty="0">
                        <a:latin typeface="Raleway" panose="020B00030301010600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3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631</Words>
  <Application>Microsoft Office PowerPoint</Application>
  <PresentationFormat>寬螢幕</PresentationFormat>
  <Paragraphs>52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Dotum</vt:lpstr>
      <vt:lpstr>新細明體</vt:lpstr>
      <vt:lpstr>Arial</vt:lpstr>
      <vt:lpstr>Calibri</vt:lpstr>
      <vt:lpstr>Calibri Light</vt:lpstr>
      <vt:lpstr>Raavi</vt:lpstr>
      <vt:lpstr>Raleway</vt:lpstr>
      <vt:lpstr>Office 佈景主題</vt:lpstr>
      <vt:lpstr>Gerli</vt:lpstr>
      <vt:lpstr>Outline </vt:lpstr>
      <vt:lpstr>The goal of the project</vt:lpstr>
      <vt:lpstr>The goal of the project</vt:lpstr>
      <vt:lpstr>The structure of project</vt:lpstr>
      <vt:lpstr>The structure of project – cont. </vt:lpstr>
      <vt:lpstr>The introduction of system</vt:lpstr>
      <vt:lpstr>The introduction of system – cont.</vt:lpstr>
      <vt:lpstr>The work division</vt:lpstr>
      <vt:lpstr>Experience</vt:lpstr>
      <vt:lpstr>PowerPoint 簡報</vt:lpstr>
      <vt:lpstr>PowerPoint 簡報</vt:lpstr>
      <vt:lpstr>PowerPoint 簡報</vt:lpstr>
      <vt:lpstr>PowerPoint 簡報</vt:lpstr>
      <vt:lpstr>PowerPoint 簡報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Gerli</dc:title>
  <dc:creator>sunner</dc:creator>
  <cp:lastModifiedBy>sunner</cp:lastModifiedBy>
  <cp:revision>31</cp:revision>
  <dcterms:created xsi:type="dcterms:W3CDTF">2016-12-30T05:09:03Z</dcterms:created>
  <dcterms:modified xsi:type="dcterms:W3CDTF">2017-01-10T05:53:23Z</dcterms:modified>
</cp:coreProperties>
</file>